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image2.jpeg" ContentType="image/jpeg"/>
  <Override PartName="/ppt/media/image3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0F5F0C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0365C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87CED4">
              <a:alpha val="2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254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5DC123">
              <a:alpha val="19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2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3632E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3632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hueOff val="105381"/>
              <a:satOff val="14341"/>
              <a:lumOff val="10801"/>
            </a:scheme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hueOff val="105381"/>
              <a:satOff val="14341"/>
              <a:lumOff val="10801"/>
            </a:schemeClr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45761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77C83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77C83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Заголовок и под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Текст заголовка"/>
          <p:cNvSpPr txBox="1"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/>
            <a:r>
              <a:t>Текст заголовка</a:t>
            </a:r>
          </a:p>
        </p:txBody>
      </p:sp>
      <p:sp>
        <p:nvSpPr>
          <p:cNvPr id="12" name="Уровень текста 1…"/>
          <p:cNvSpPr txBox="1"/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0" algn="ctr">
              <a:spcBef>
                <a:spcPts val="0"/>
              </a:spcBef>
              <a:buSzTx/>
              <a:buNone/>
              <a:defRPr sz="3200"/>
            </a:lvl2pPr>
            <a:lvl3pPr marL="0" indent="0" algn="ctr">
              <a:spcBef>
                <a:spcPts val="0"/>
              </a:spcBef>
              <a:buSzTx/>
              <a:buNone/>
              <a:defRPr sz="3200"/>
            </a:lvl3pPr>
            <a:lvl4pPr marL="0" indent="0" algn="ctr">
              <a:spcBef>
                <a:spcPts val="0"/>
              </a:spcBef>
              <a:buSzTx/>
              <a:buNone/>
              <a:defRPr sz="3200"/>
            </a:lvl4pPr>
            <a:lvl5pPr marL="0" indent="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3" name="Номер слайда"/>
          <p:cNvSpPr txBox="1"/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Цита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— Иван Арсентьев"/>
          <p:cNvSpPr txBox="1"/>
          <p:nvPr>
            <p:ph type="body" sz="quarter" idx="13"/>
          </p:nvPr>
        </p:nvSpPr>
        <p:spPr>
          <a:xfrm>
            <a:off x="1270000" y="6362700"/>
            <a:ext cx="10464800" cy="5334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b="1" sz="28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— Иван Арсентьев</a:t>
            </a:r>
          </a:p>
        </p:txBody>
      </p:sp>
      <p:sp>
        <p:nvSpPr>
          <p:cNvPr id="94" name="«Место ввода цитаты»."/>
          <p:cNvSpPr txBox="1"/>
          <p:nvPr>
            <p:ph type="body" sz="quarter" idx="14"/>
          </p:nvPr>
        </p:nvSpPr>
        <p:spPr>
          <a:xfrm>
            <a:off x="1270000" y="4254500"/>
            <a:ext cx="10464800" cy="7112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2400"/>
              </a:spcBef>
              <a:buSzTx/>
              <a:buNone/>
              <a:defRPr sz="4000"/>
            </a:lvl1pPr>
          </a:lstStyle>
          <a:p>
            <a:pPr/>
            <a:r>
              <a:t>«Место ввода цитаты».</a:t>
            </a:r>
          </a:p>
        </p:txBody>
      </p:sp>
      <p:sp>
        <p:nvSpPr>
          <p:cNvPr id="95" name="Номер слайда"/>
          <p:cNvSpPr txBox="1"/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Изображение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Номер слайда"/>
          <p:cNvSpPr txBox="1"/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Пуст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Номер слайда"/>
          <p:cNvSpPr txBox="1"/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Фото — горизонтальн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Изображение"/>
          <p:cNvSpPr/>
          <p:nvPr>
            <p:ph type="pic" idx="13"/>
          </p:nvPr>
        </p:nvSpPr>
        <p:spPr>
          <a:xfrm>
            <a:off x="1600200" y="635000"/>
            <a:ext cx="9779000" cy="59182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Текст заголовка"/>
          <p:cNvSpPr txBox="1"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/>
            <a:r>
              <a:t>Текст заголовка</a:t>
            </a:r>
          </a:p>
        </p:txBody>
      </p:sp>
      <p:sp>
        <p:nvSpPr>
          <p:cNvPr id="22" name="Уровень текста 1…"/>
          <p:cNvSpPr txBox="1"/>
          <p:nvPr>
            <p:ph type="body" sz="quarter" idx="1"/>
          </p:nvPr>
        </p:nvSpPr>
        <p:spPr>
          <a:xfrm>
            <a:off x="1270000" y="8191500"/>
            <a:ext cx="10464800" cy="12192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0" algn="ctr">
              <a:spcBef>
                <a:spcPts val="0"/>
              </a:spcBef>
              <a:buSzTx/>
              <a:buNone/>
              <a:defRPr sz="3200"/>
            </a:lvl2pPr>
            <a:lvl3pPr marL="0" indent="0" algn="ctr">
              <a:spcBef>
                <a:spcPts val="0"/>
              </a:spcBef>
              <a:buSzTx/>
              <a:buNone/>
              <a:defRPr sz="3200"/>
            </a:lvl3pPr>
            <a:lvl4pPr marL="0" indent="0" algn="ctr">
              <a:spcBef>
                <a:spcPts val="0"/>
              </a:spcBef>
              <a:buSzTx/>
              <a:buNone/>
              <a:defRPr sz="3200"/>
            </a:lvl4pPr>
            <a:lvl5pPr marL="0" indent="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23" name="Номер слайда"/>
          <p:cNvSpPr txBox="1"/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Заголовок — по центр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Текст заголовка"/>
          <p:cNvSpPr txBox="1"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Текст заголовка</a:t>
            </a:r>
          </a:p>
        </p:txBody>
      </p:sp>
      <p:sp>
        <p:nvSpPr>
          <p:cNvPr id="31" name="Номер слайда"/>
          <p:cNvSpPr txBox="1"/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Фото — вертикальн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Изображение"/>
          <p:cNvSpPr/>
          <p:nvPr>
            <p:ph type="pic" sz="half" idx="13"/>
          </p:nvPr>
        </p:nvSpPr>
        <p:spPr>
          <a:xfrm>
            <a:off x="6718300" y="762000"/>
            <a:ext cx="5334000" cy="82423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Текст заголовка"/>
          <p:cNvSpPr txBox="1"/>
          <p:nvPr>
            <p:ph type="title"/>
          </p:nvPr>
        </p:nvSpPr>
        <p:spPr>
          <a:xfrm>
            <a:off x="952500" y="762000"/>
            <a:ext cx="5334000" cy="40005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Текст заголовка</a:t>
            </a:r>
          </a:p>
        </p:txBody>
      </p:sp>
      <p:sp>
        <p:nvSpPr>
          <p:cNvPr id="40" name="Уровень текста 1…"/>
          <p:cNvSpPr txBox="1"/>
          <p:nvPr>
            <p:ph type="body" sz="quarter" idx="1"/>
          </p:nvPr>
        </p:nvSpPr>
        <p:spPr>
          <a:xfrm>
            <a:off x="952500" y="5003800"/>
            <a:ext cx="5334000" cy="4000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0" algn="ctr">
              <a:spcBef>
                <a:spcPts val="0"/>
              </a:spcBef>
              <a:buSzTx/>
              <a:buNone/>
              <a:defRPr sz="3200"/>
            </a:lvl2pPr>
            <a:lvl3pPr marL="0" indent="0" algn="ctr">
              <a:spcBef>
                <a:spcPts val="0"/>
              </a:spcBef>
              <a:buSzTx/>
              <a:buNone/>
              <a:defRPr sz="3200"/>
            </a:lvl3pPr>
            <a:lvl4pPr marL="0" indent="0" algn="ctr">
              <a:spcBef>
                <a:spcPts val="0"/>
              </a:spcBef>
              <a:buSzTx/>
              <a:buNone/>
              <a:defRPr sz="3200"/>
            </a:lvl4pPr>
            <a:lvl5pPr marL="0" indent="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41" name="Номер слайда"/>
          <p:cNvSpPr txBox="1"/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Заголовок — сверх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Текст заголовка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Текст заголовка</a:t>
            </a:r>
          </a:p>
        </p:txBody>
      </p:sp>
      <p:sp>
        <p:nvSpPr>
          <p:cNvPr id="49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Заголовок и пун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Текст заголовка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Текст заголовка</a:t>
            </a:r>
          </a:p>
        </p:txBody>
      </p:sp>
      <p:sp>
        <p:nvSpPr>
          <p:cNvPr id="57" name="Уровень текста 1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58" name="Номер слайда"/>
          <p:cNvSpPr txBox="1"/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Заголовок, пункты и 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Изображение"/>
          <p:cNvSpPr/>
          <p:nvPr>
            <p:ph type="pic" sz="half" idx="13"/>
          </p:nvPr>
        </p:nvSpPr>
        <p:spPr>
          <a:xfrm>
            <a:off x="6718300" y="25908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Текст заголовка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Текст заголовка</a:t>
            </a:r>
          </a:p>
        </p:txBody>
      </p:sp>
      <p:sp>
        <p:nvSpPr>
          <p:cNvPr id="67" name="Уровень текста 1…"/>
          <p:cNvSpPr txBox="1"/>
          <p:nvPr>
            <p:ph type="body" sz="half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81000" indent="-381000">
              <a:spcBef>
                <a:spcPts val="3800"/>
              </a:spcBef>
              <a:defRPr sz="2800"/>
            </a:lvl1pPr>
            <a:lvl2pPr marL="762000" indent="-381000">
              <a:spcBef>
                <a:spcPts val="3800"/>
              </a:spcBef>
              <a:defRPr sz="2800"/>
            </a:lvl2pPr>
            <a:lvl3pPr marL="1143000" indent="-381000">
              <a:spcBef>
                <a:spcPts val="3800"/>
              </a:spcBef>
              <a:defRPr sz="2800"/>
            </a:lvl3pPr>
            <a:lvl4pPr marL="1524000" indent="-381000">
              <a:spcBef>
                <a:spcPts val="3800"/>
              </a:spcBef>
              <a:defRPr sz="2800"/>
            </a:lvl4pPr>
            <a:lvl5pPr marL="1905000" indent="-381000">
              <a:spcBef>
                <a:spcPts val="3800"/>
              </a:spcBef>
              <a:defRPr sz="2800"/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68" name="Номер слайда"/>
          <p:cNvSpPr txBox="1"/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Пун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Уровень текста 1…"/>
          <p:cNvSpPr txBox="1"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76" name="Номер слайда"/>
          <p:cNvSpPr txBox="1"/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Фото (3 шт.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Изображение"/>
          <p:cNvSpPr/>
          <p:nvPr>
            <p:ph type="pic" sz="quarter" idx="13"/>
          </p:nvPr>
        </p:nvSpPr>
        <p:spPr>
          <a:xfrm>
            <a:off x="6718300" y="5092700"/>
            <a:ext cx="5334000" cy="3898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Изображение"/>
          <p:cNvSpPr/>
          <p:nvPr>
            <p:ph type="pic" sz="quarter" idx="14"/>
          </p:nvPr>
        </p:nvSpPr>
        <p:spPr>
          <a:xfrm>
            <a:off x="6718300" y="762000"/>
            <a:ext cx="5334000" cy="3898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Изображение"/>
          <p:cNvSpPr/>
          <p:nvPr>
            <p:ph type="pic" sz="half" idx="15"/>
          </p:nvPr>
        </p:nvSpPr>
        <p:spPr>
          <a:xfrm>
            <a:off x="952500" y="762884"/>
            <a:ext cx="5334000" cy="82296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Номер слайда"/>
          <p:cNvSpPr txBox="1"/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заголовка"/>
          <p:cNvSpPr txBox="1"/>
          <p:nvPr>
            <p:ph type="title"/>
          </p:nvPr>
        </p:nvSpPr>
        <p:spPr>
          <a:xfrm>
            <a:off x="952500" y="406400"/>
            <a:ext cx="11099800" cy="2120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Текст заголовка</a:t>
            </a:r>
          </a:p>
        </p:txBody>
      </p:sp>
      <p:sp>
        <p:nvSpPr>
          <p:cNvPr id="3" name="Уровень текста 1…"/>
          <p:cNvSpPr txBox="1"/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4" name="Номер слайда"/>
          <p:cNvSpPr txBox="1"/>
          <p:nvPr>
            <p:ph type="sldNum" sz="quarter" idx="2"/>
          </p:nvPr>
        </p:nvSpPr>
        <p:spPr>
          <a:xfrm>
            <a:off x="6311798" y="9245599"/>
            <a:ext cx="368504" cy="3810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4572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1pPr>
      <a:lvl2pPr marL="9144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2pPr>
      <a:lvl3pPr marL="13716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3pPr>
      <a:lvl4pPr marL="18288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4pPr>
      <a:lvl5pPr marL="22860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5pPr>
      <a:lvl6pPr marL="27432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6pPr>
      <a:lvl7pPr marL="32004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7pPr>
      <a:lvl8pPr marL="36576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8pPr>
      <a:lvl9pPr marL="41148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.tif"/><Relationship Id="rId3" Type="http://schemas.openxmlformats.org/officeDocument/2006/relationships/hyperlink" Target="http://security-corp.org" TargetMode="Externa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tif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e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jpe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АБ-тестирование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АБ-тестирование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Изображение" descr="Изображение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429173"/>
            <a:ext cx="13004800" cy="6895254"/>
          </a:xfrm>
          <a:prstGeom prst="rect">
            <a:avLst/>
          </a:prstGeom>
          <a:ln w="12700">
            <a:miter lim="400000"/>
          </a:ln>
        </p:spPr>
      </p:pic>
      <p:sp>
        <p:nvSpPr>
          <p:cNvPr id="148" name="*взято с security-corp.org"/>
          <p:cNvSpPr txBox="1"/>
          <p:nvPr/>
        </p:nvSpPr>
        <p:spPr>
          <a:xfrm>
            <a:off x="10357719" y="8813799"/>
            <a:ext cx="2627162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700"/>
            </a:pPr>
            <a:r>
              <a:t>*взято с </a:t>
            </a:r>
            <a:r>
              <a:rPr u="sng">
                <a:hlinkClick r:id="rId3" invalidUrl="" action="" tgtFrame="" tooltip="" history="1" highlightClick="0" endSnd="0"/>
              </a:rPr>
              <a:t>security-corp.org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Вопросы и проблемы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Вопросы и проблемы</a:t>
            </a:r>
          </a:p>
        </p:txBody>
      </p:sp>
      <p:sp>
        <p:nvSpPr>
          <p:cNvPr id="151" name="Как разделить аудиторию?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Как разделить аудиторию?</a:t>
            </a:r>
          </a:p>
          <a:p>
            <a:pPr/>
            <a:r>
              <a:t>Что оцениваем?</a:t>
            </a:r>
          </a:p>
          <a:p>
            <a:pPr/>
            <a:r>
              <a:t>Сколько ждать (в пользователях, днях)?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Что оцениваем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Что оцениваем?</a:t>
            </a:r>
          </a:p>
        </p:txBody>
      </p:sp>
      <p:sp>
        <p:nvSpPr>
          <p:cNvPr id="154" name="«Очевидный» вариант - смотреть на долю пользователей, которые приобрели подписку…"/>
          <p:cNvSpPr txBox="1"/>
          <p:nvPr>
            <p:ph type="body" idx="1"/>
          </p:nvPr>
        </p:nvSpPr>
        <p:spPr>
          <a:xfrm>
            <a:off x="863600" y="1155700"/>
            <a:ext cx="11099800" cy="6286500"/>
          </a:xfrm>
          <a:prstGeom prst="rect">
            <a:avLst/>
          </a:prstGeom>
        </p:spPr>
        <p:txBody>
          <a:bodyPr/>
          <a:lstStyle/>
          <a:p>
            <a:pPr>
              <a:defRPr sz="2900"/>
            </a:pPr>
            <a:r>
              <a:t>«Очевидный» вариант - смотреть на долю пользователей, которые приобрели подписку</a:t>
            </a:r>
          </a:p>
          <a:p>
            <a:pPr>
              <a:defRPr sz="2900"/>
            </a:pPr>
            <a:r>
              <a:t>Бинарная величина (0 - не купил, 1 - купил)</a:t>
            </a:r>
          </a:p>
        </p:txBody>
      </p:sp>
      <p:pic>
        <p:nvPicPr>
          <p:cNvPr id="155" name="Снимок экрана 2020-05-12 в 11.57.51.png" descr="Снимок экрана 2020-05-12 в 11.57.5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30265" y="6448325"/>
            <a:ext cx="4495801" cy="13589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Гипотезы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Гипотезы</a:t>
            </a:r>
          </a:p>
        </p:txBody>
      </p:sp>
      <p:sp>
        <p:nvSpPr>
          <p:cNvPr id="158" name="«Нулевая», H0. Говорит, что наблюдаемые различия «незначимы»…"/>
          <p:cNvSpPr txBox="1"/>
          <p:nvPr>
            <p:ph type="body" idx="1"/>
          </p:nvPr>
        </p:nvSpPr>
        <p:spPr>
          <a:xfrm>
            <a:off x="952500" y="1104900"/>
            <a:ext cx="11099800" cy="6286500"/>
          </a:xfrm>
          <a:prstGeom prst="rect">
            <a:avLst/>
          </a:prstGeom>
        </p:spPr>
        <p:txBody>
          <a:bodyPr/>
          <a:lstStyle/>
          <a:p>
            <a:pPr/>
            <a:r>
              <a:t>«Нулевая», H0. Говорит, что наблюдаемые различия «незначимы»</a:t>
            </a:r>
          </a:p>
          <a:p>
            <a:pPr/>
            <a:r>
              <a:t>«Альтернативная», H1. </a:t>
            </a:r>
          </a:p>
        </p:txBody>
      </p:sp>
      <p:pic>
        <p:nvPicPr>
          <p:cNvPr id="159" name="Снимок экрана 2020-05-13 в 18.21.45.png" descr="Снимок экрана 2020-05-13 в 18.21.4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16050" y="6781800"/>
            <a:ext cx="10172700" cy="10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Гипотезы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Гипотезы</a:t>
            </a:r>
          </a:p>
        </p:txBody>
      </p:sp>
      <p:pic>
        <p:nvPicPr>
          <p:cNvPr id="162" name="Снимок экрана 2020-05-12 в 12.25.23.png" descr="Снимок экрана 2020-05-12 в 12.25.2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3654979"/>
            <a:ext cx="13004800" cy="351937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Пример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Пример</a:t>
            </a:r>
          </a:p>
        </p:txBody>
      </p:sp>
      <p:sp>
        <p:nvSpPr>
          <p:cNvPr id="165" name="Покрутили тест неделю…"/>
          <p:cNvSpPr txBox="1"/>
          <p:nvPr>
            <p:ph type="body" sz="half" idx="1"/>
          </p:nvPr>
        </p:nvSpPr>
        <p:spPr>
          <a:xfrm>
            <a:off x="838200" y="254000"/>
            <a:ext cx="5334000" cy="6299200"/>
          </a:xfrm>
          <a:prstGeom prst="rect">
            <a:avLst/>
          </a:prstGeom>
        </p:spPr>
        <p:txBody>
          <a:bodyPr/>
          <a:lstStyle/>
          <a:p>
            <a:pPr/>
            <a:r>
              <a:t>Покрутили тест неделю</a:t>
            </a:r>
          </a:p>
          <a:p>
            <a:pPr/>
            <a:r>
              <a:t>По 30к в каждой из групп</a:t>
            </a:r>
          </a:p>
        </p:txBody>
      </p:sp>
      <p:sp>
        <p:nvSpPr>
          <p:cNvPr id="166" name="*https://mindbox.ru/ab-test-calculator/"/>
          <p:cNvSpPr txBox="1"/>
          <p:nvPr/>
        </p:nvSpPr>
        <p:spPr>
          <a:xfrm>
            <a:off x="9231642" y="9169399"/>
            <a:ext cx="3761716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700"/>
            </a:lvl1pPr>
          </a:lstStyle>
          <a:p>
            <a:pPr/>
            <a:r>
              <a:t>*https://mindbox.ru/ab-test-calculator/</a:t>
            </a:r>
          </a:p>
        </p:txBody>
      </p:sp>
      <p:pic>
        <p:nvPicPr>
          <p:cNvPr id="167" name="Снимок экрана 2020-05-12 в 13.02.41.png" descr="Снимок экрана 2020-05-12 в 13.02.4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4643360"/>
            <a:ext cx="13004800" cy="3118799"/>
          </a:xfrm>
          <a:prstGeom prst="rect">
            <a:avLst/>
          </a:prstGeom>
          <a:ln w="12700">
            <a:miter lim="400000"/>
          </a:ln>
        </p:spPr>
      </p:pic>
      <p:pic>
        <p:nvPicPr>
          <p:cNvPr id="168" name="Снимок экрана 2020-05-12 в 13.03.38.png" descr="Снимок экрана 2020-05-12 в 13.03.38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7806622"/>
            <a:ext cx="13004800" cy="1343714"/>
          </a:xfrm>
          <a:prstGeom prst="rect">
            <a:avLst/>
          </a:prstGeom>
          <a:ln w="12700">
            <a:miter lim="400000"/>
          </a:ln>
        </p:spPr>
      </p:pic>
      <p:sp>
        <p:nvSpPr>
          <p:cNvPr id="169" name="Статзначимость - 0.01…"/>
          <p:cNvSpPr txBox="1"/>
          <p:nvPr/>
        </p:nvSpPr>
        <p:spPr>
          <a:xfrm>
            <a:off x="7958378" y="2870200"/>
            <a:ext cx="4377843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3200"/>
            </a:pPr>
            <a:r>
              <a:t>Статзначимость - 0.01</a:t>
            </a:r>
          </a:p>
          <a:p>
            <a:pPr algn="l">
              <a:defRPr sz="3200"/>
            </a:pPr>
            <a:r>
              <a:t>Статмощность - 0.05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Расчитаем размер выборки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96570">
              <a:defRPr sz="6800"/>
            </a:lvl1pPr>
          </a:lstStyle>
          <a:p>
            <a:pPr/>
            <a:r>
              <a:t>Расчитаем размер выборки</a:t>
            </a:r>
          </a:p>
        </p:txBody>
      </p:sp>
      <p:sp>
        <p:nvSpPr>
          <p:cNvPr id="172" name="*https://mindbox.ru/ab-test-calculator/"/>
          <p:cNvSpPr txBox="1"/>
          <p:nvPr/>
        </p:nvSpPr>
        <p:spPr>
          <a:xfrm>
            <a:off x="9231642" y="9169399"/>
            <a:ext cx="3761716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700"/>
            </a:lvl1pPr>
          </a:lstStyle>
          <a:p>
            <a:pPr/>
            <a:r>
              <a:t>*https://mindbox.ru/ab-test-calculator/</a:t>
            </a:r>
          </a:p>
        </p:txBody>
      </p:sp>
      <p:pic>
        <p:nvPicPr>
          <p:cNvPr id="173" name="Снимок экрана 2020-05-12 в 13.00.15.png" descr="Снимок экрана 2020-05-12 в 13.00.1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3317363"/>
            <a:ext cx="13004800" cy="4846074"/>
          </a:xfrm>
          <a:prstGeom prst="rect">
            <a:avLst/>
          </a:prstGeom>
          <a:ln w="12700">
            <a:miter lim="400000"/>
          </a:ln>
        </p:spPr>
      </p:pic>
      <p:sp>
        <p:nvSpPr>
          <p:cNvPr id="174" name="Готовы ли мы ждать еще 2.5 недели почти?"/>
          <p:cNvSpPr txBox="1"/>
          <p:nvPr/>
        </p:nvSpPr>
        <p:spPr>
          <a:xfrm>
            <a:off x="1242834" y="8323518"/>
            <a:ext cx="9757132" cy="68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Готовы ли мы ждать еще 2.5 недели почти?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Что мы сделали неправильно?"/>
          <p:cNvSpPr txBox="1"/>
          <p:nvPr>
            <p:ph type="title"/>
          </p:nvPr>
        </p:nvSpPr>
        <p:spPr>
          <a:xfrm>
            <a:off x="952500" y="2882900"/>
            <a:ext cx="11099800" cy="2120900"/>
          </a:xfrm>
          <a:prstGeom prst="rect">
            <a:avLst/>
          </a:prstGeom>
        </p:spPr>
        <p:txBody>
          <a:bodyPr/>
          <a:lstStyle>
            <a:lvl1pPr defTabSz="484886">
              <a:defRPr sz="6640"/>
            </a:lvl1pPr>
          </a:lstStyle>
          <a:p>
            <a:pPr/>
            <a:r>
              <a:t>Что мы сделали неправильно?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Выбрали метрику неверно!"/>
          <p:cNvSpPr txBox="1"/>
          <p:nvPr>
            <p:ph type="body" sz="half" idx="4294967295"/>
          </p:nvPr>
        </p:nvSpPr>
        <p:spPr>
          <a:xfrm>
            <a:off x="2349500" y="2247900"/>
            <a:ext cx="11099800" cy="2502198"/>
          </a:xfrm>
          <a:prstGeom prst="rect">
            <a:avLst/>
          </a:prstGeom>
        </p:spPr>
        <p:txBody>
          <a:bodyPr/>
          <a:lstStyle/>
          <a:p>
            <a:pPr/>
            <a:r>
              <a:t>Выбрали метрику неверно!</a:t>
            </a:r>
          </a:p>
        </p:txBody>
      </p:sp>
      <p:pic>
        <p:nvPicPr>
          <p:cNvPr id="179" name="Изображение" descr="Изображение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04422" y="5070772"/>
            <a:ext cx="8302449" cy="467012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Переформатируем нашу гипотезу!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84886">
              <a:defRPr sz="6640"/>
            </a:lvl1pPr>
          </a:lstStyle>
          <a:p>
            <a:pPr/>
            <a:r>
              <a:t>Переформатируем нашу гипотезу!</a:t>
            </a:r>
          </a:p>
        </p:txBody>
      </p:sp>
      <p:sp>
        <p:nvSpPr>
          <p:cNvPr id="182" name="Мы верим, что внедрение системы «похожих предметов» приведет к увеличению удержания пользователей и, как следствие, увеличению доли читателей, посетивших сервис повторно в следующие 24 часа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Мы верим, что внедрение системы «похожих предметов» приведет к увеличению удержания пользователей и, как следствие, увеличению доли читателей, посетивших сервис повторно в следующие 24 часа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План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План</a:t>
            </a:r>
          </a:p>
        </p:txBody>
      </p:sp>
      <p:sp>
        <p:nvSpPr>
          <p:cNvPr id="122" name="АБ-тестирование: этапы, проблемы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АБ-тестирование: этапы, проблемы</a:t>
            </a:r>
          </a:p>
          <a:p>
            <a:pPr/>
            <a:r>
              <a:t>Байесовские многорукие бандиты и семплирование Томпсона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Получаем значимые различия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84886">
              <a:defRPr sz="6640"/>
            </a:lvl1pPr>
          </a:lstStyle>
          <a:p>
            <a:pPr/>
            <a:r>
              <a:t>Получаем значимые различия</a:t>
            </a:r>
          </a:p>
        </p:txBody>
      </p:sp>
      <p:pic>
        <p:nvPicPr>
          <p:cNvPr id="185" name="Снимок экрана 2020-05-12 в 13.09.47.png" descr="Снимок экрана 2020-05-12 в 13.09.4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4061791"/>
            <a:ext cx="13004800" cy="335721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Для чего нам вообще нужно АБ-тестирование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14095">
              <a:defRPr sz="7040"/>
            </a:lvl1pPr>
          </a:lstStyle>
          <a:p>
            <a:pPr/>
            <a:r>
              <a:t>Для чего нам вообще нужно АБ-тестирование?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Сервис для чтения онлайн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19937">
              <a:defRPr sz="7119"/>
            </a:lvl1pPr>
          </a:lstStyle>
          <a:p>
            <a:pPr/>
            <a:r>
              <a:t>Сервис для чтения онлайн</a:t>
            </a:r>
          </a:p>
        </p:txBody>
      </p:sp>
      <p:sp>
        <p:nvSpPr>
          <p:cNvPr id="127" name="Книги онлайн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Книги онлайн</a:t>
            </a:r>
          </a:p>
          <a:p>
            <a:pPr/>
            <a:r>
              <a:t>Монетизация с помощью подписок</a:t>
            </a:r>
          </a:p>
          <a:p>
            <a:pPr/>
            <a:r>
              <a:t>Стабильная дневная аудитория</a:t>
            </a:r>
          </a:p>
          <a:p>
            <a:pPr/>
            <a:r>
              <a:t>Вы зарабатываете</a:t>
            </a:r>
          </a:p>
        </p:txBody>
      </p:sp>
      <p:pic>
        <p:nvPicPr>
          <p:cNvPr id="128" name="1-10.jpg" descr="1-10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43793" y="3603395"/>
            <a:ext cx="6548405" cy="3683479"/>
          </a:xfrm>
          <a:prstGeom prst="rect">
            <a:avLst/>
          </a:prstGeom>
          <a:ln w="12700">
            <a:miter lim="400000"/>
          </a:ln>
        </p:spPr>
      </p:pic>
      <p:sp>
        <p:nvSpPr>
          <p:cNvPr id="129" name="Хотим улучшить наш сервис"/>
          <p:cNvSpPr txBox="1"/>
          <p:nvPr/>
        </p:nvSpPr>
        <p:spPr>
          <a:xfrm>
            <a:off x="6213208" y="8216899"/>
            <a:ext cx="6344184" cy="68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Хотим улучшить наш сервис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Что значит «улучшить»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66674">
              <a:defRPr sz="7760"/>
            </a:lvl1pPr>
          </a:lstStyle>
          <a:p>
            <a:pPr/>
            <a:r>
              <a:t>Что значит «улучшить»?</a:t>
            </a:r>
          </a:p>
        </p:txBody>
      </p:sp>
      <p:sp>
        <p:nvSpPr>
          <p:cNvPr id="132" name="Увеличить интерес аудитории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Увеличить интерес аудитории</a:t>
            </a:r>
          </a:p>
          <a:p>
            <a:pPr/>
            <a:r>
              <a:t>Увеличив интерес, увеличить удержание</a:t>
            </a:r>
          </a:p>
          <a:p>
            <a:pPr/>
            <a:r>
              <a:t>Увеличив удержание, увеличить количество приобретаемых подписок</a:t>
            </a:r>
          </a:p>
          <a:p>
            <a:pPr/>
            <a:r>
              <a:t>…</a:t>
            </a:r>
          </a:p>
          <a:p>
            <a:pPr/>
            <a:r>
              <a:t>Profit!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«Похожие предметы»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«Похожие предметы»</a:t>
            </a:r>
          </a:p>
        </p:txBody>
      </p:sp>
      <p:pic>
        <p:nvPicPr>
          <p:cNvPr id="135" name="Снимок экрана 2020-05-12 в 11.30.19.png" descr="Снимок экрана 2020-05-12 в 11.30.1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1160" y="2501949"/>
            <a:ext cx="9385301" cy="1676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6" name="Снимок экрана 2020-05-12 в 11.30.47.png" descr="Снимок экрана 2020-05-12 в 11.30.47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77229" y="4551975"/>
            <a:ext cx="10860560" cy="499877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Снимок экрана 2020-05-12 в 11.33.49.png" descr="Снимок экрана 2020-05-12 в 11.33.4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3067" y="98028"/>
            <a:ext cx="5681266" cy="4176862"/>
          </a:xfrm>
          <a:prstGeom prst="rect">
            <a:avLst/>
          </a:prstGeom>
          <a:ln w="12700">
            <a:miter lim="400000"/>
          </a:ln>
        </p:spPr>
      </p:pic>
      <p:pic>
        <p:nvPicPr>
          <p:cNvPr id="139" name="Снимок экрана 2020-05-12 в 11.34.38.png" descr="Снимок экрана 2020-05-12 в 11.34.38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155106" y="4578350"/>
            <a:ext cx="8128001" cy="49403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Сразу в прод?"/>
          <p:cNvSpPr txBox="1"/>
          <p:nvPr>
            <p:ph type="title"/>
          </p:nvPr>
        </p:nvSpPr>
        <p:spPr>
          <a:xfrm>
            <a:off x="3429000" y="-1930400"/>
            <a:ext cx="5334000" cy="4000500"/>
          </a:xfrm>
          <a:prstGeom prst="rect">
            <a:avLst/>
          </a:prstGeom>
        </p:spPr>
        <p:txBody>
          <a:bodyPr/>
          <a:lstStyle/>
          <a:p>
            <a:pPr/>
            <a:r>
              <a:t>Сразу в прод?</a:t>
            </a:r>
          </a:p>
        </p:txBody>
      </p:sp>
      <p:pic>
        <p:nvPicPr>
          <p:cNvPr id="142" name="d7348cebd6b54054d5e5e031e550dae4.jpg" descr="d7348cebd6b54054d5e5e031e550dae4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27183" y="3727717"/>
            <a:ext cx="6716234" cy="593043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Прежде всего - гипотеза!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3305">
              <a:defRPr sz="7440"/>
            </a:lvl1pPr>
          </a:lstStyle>
          <a:p>
            <a:pPr/>
            <a:r>
              <a:t>Прежде всего - гипотеза!</a:t>
            </a:r>
          </a:p>
        </p:txBody>
      </p:sp>
      <p:sp>
        <p:nvSpPr>
          <p:cNvPr id="145" name="Мы верим, что внедрение системы «похожих предметов» приведет к увеличению удержания пользователей и, как следствие, увеличению доли читателей, приобретающих подписку на 0.5 процента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Мы верим, что внедрение системы «похожих предметов» приведет к увеличению удержания пользователей и, как следствие, увеличению доли читателей, приобретающих подписку на 0.5 процента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Gradient">
  <a:themeElements>
    <a:clrScheme name="Gradient">
      <a:dk1>
        <a:srgbClr val="FF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189B1A"/>
      </a:accent2>
      <a:accent3>
        <a:srgbClr val="008C91"/>
      </a:accent3>
      <a:accent4>
        <a:srgbClr val="5747C1"/>
      </a:accent4>
      <a:accent5>
        <a:srgbClr val="971817"/>
      </a:accent5>
      <a:accent6>
        <a:srgbClr val="BC8027"/>
      </a:accent6>
      <a:hlink>
        <a:srgbClr val="0000FF"/>
      </a:hlink>
      <a:folHlink>
        <a:srgbClr val="FF00FF"/>
      </a:folHlink>
    </a:clrScheme>
    <a:fontScheme name="Gradient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Gradie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adFill flip="none" rotWithShape="1">
          <a:gsLst>
            <a:gs pos="0">
              <a:schemeClr val="accent1"/>
            </a:gs>
            <a:gs pos="100000">
              <a:schemeClr val="accent1">
                <a:hueOff val="321133"/>
                <a:satOff val="-12043"/>
                <a:lumOff val="-7113"/>
              </a:schemeClr>
            </a:gs>
          </a:gsLst>
          <a:lin ang="5400000" scaled="0"/>
        </a:gradFill>
        <a:ln w="12700" cap="flat">
          <a:noFill/>
          <a:miter lim="400000"/>
        </a:ln>
        <a:effectLst>
          <a:outerShdw sx="100000" sy="100000" kx="0" ky="0" algn="b" rotWithShape="0" blurRad="76200" dist="0" dir="18900000">
            <a:srgbClr val="000000">
              <a:alpha val="8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25400" dist="23998" dir="2700000">
                <a:srgbClr val="000000">
                  <a:alpha val="31034"/>
                </a:srgbClr>
              </a:outerShdw>
            </a:effectLst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8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Gradient">
  <a:themeElements>
    <a:clrScheme name="Gradient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189B1A"/>
      </a:accent2>
      <a:accent3>
        <a:srgbClr val="008C91"/>
      </a:accent3>
      <a:accent4>
        <a:srgbClr val="5747C1"/>
      </a:accent4>
      <a:accent5>
        <a:srgbClr val="971817"/>
      </a:accent5>
      <a:accent6>
        <a:srgbClr val="BC8027"/>
      </a:accent6>
      <a:hlink>
        <a:srgbClr val="0000FF"/>
      </a:hlink>
      <a:folHlink>
        <a:srgbClr val="FF00FF"/>
      </a:folHlink>
    </a:clrScheme>
    <a:fontScheme name="Gradient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Gradie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adFill flip="none" rotWithShape="1">
          <a:gsLst>
            <a:gs pos="0">
              <a:schemeClr val="accent1"/>
            </a:gs>
            <a:gs pos="100000">
              <a:schemeClr val="accent1">
                <a:hueOff val="321133"/>
                <a:satOff val="-12043"/>
                <a:lumOff val="-7113"/>
              </a:schemeClr>
            </a:gs>
          </a:gsLst>
          <a:lin ang="5400000" scaled="0"/>
        </a:gradFill>
        <a:ln w="12700" cap="flat">
          <a:noFill/>
          <a:miter lim="400000"/>
        </a:ln>
        <a:effectLst>
          <a:outerShdw sx="100000" sy="100000" kx="0" ky="0" algn="b" rotWithShape="0" blurRad="76200" dist="0" dir="18900000">
            <a:srgbClr val="000000">
              <a:alpha val="8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25400" dist="23998" dir="2700000">
                <a:srgbClr val="000000">
                  <a:alpha val="31034"/>
                </a:srgbClr>
              </a:outerShdw>
            </a:effectLst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8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